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7" r:id="rId3"/>
    <p:sldId id="258" r:id="rId4"/>
    <p:sldId id="259"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mail-priyamvadapreet@gmail.com"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1"/>
          <p:cNvSpPr txBox="1">
            <a:spLocks noChangeArrowheads="1"/>
          </p:cNvSpPr>
          <p:nvPr/>
        </p:nvSpPr>
        <p:spPr bwMode="auto">
          <a:xfrm>
            <a:off x="228600" y="304801"/>
            <a:ext cx="8686800" cy="769441"/>
          </a:xfrm>
          <a:prstGeom prst="rect">
            <a:avLst/>
          </a:prstGeom>
          <a:noFill/>
          <a:ln w="9525">
            <a:noFill/>
            <a:miter lim="800000"/>
            <a:headEnd/>
            <a:tailEnd/>
          </a:ln>
        </p:spPr>
        <p:txBody>
          <a:bodyPr wrap="square">
            <a:spAutoFit/>
          </a:bodyPr>
          <a:lstStyle/>
          <a:p>
            <a:pPr algn="ctr"/>
            <a:r>
              <a:rPr lang="en-US" sz="4400" b="1" dirty="0" smtClean="0">
                <a:solidFill>
                  <a:srgbClr val="FF0000"/>
                </a:solidFill>
                <a:latin typeface="Arial" charset="0"/>
                <a:ea typeface="Times New Roman" pitchFamily="18" charset="0"/>
              </a:rPr>
              <a:t>CHILD ABUSE : ECOLOGY</a:t>
            </a:r>
            <a:endParaRPr lang="en-US" sz="4400" b="1" dirty="0">
              <a:solidFill>
                <a:srgbClr val="FF0000"/>
              </a:solidFill>
              <a:latin typeface="Arial" charset="0"/>
              <a:ea typeface="Times New Roman" pitchFamily="18" charset="0"/>
            </a:endParaRPr>
          </a:p>
        </p:txBody>
      </p:sp>
      <p:pic>
        <p:nvPicPr>
          <p:cNvPr id="3075" name="Picture 3" descr="C:\Users\Dr.Priyanka\Desktop\download.jpg"/>
          <p:cNvPicPr>
            <a:picLocks noChangeAspect="1" noChangeArrowheads="1"/>
          </p:cNvPicPr>
          <p:nvPr/>
        </p:nvPicPr>
        <p:blipFill>
          <a:blip r:embed="rId2"/>
          <a:srcRect/>
          <a:stretch>
            <a:fillRect/>
          </a:stretch>
        </p:blipFill>
        <p:spPr bwMode="auto">
          <a:xfrm>
            <a:off x="3200400" y="1219200"/>
            <a:ext cx="3138487" cy="2133600"/>
          </a:xfrm>
          <a:prstGeom prst="rect">
            <a:avLst/>
          </a:prstGeom>
          <a:noFill/>
          <a:ln w="9525">
            <a:noFill/>
            <a:miter lim="800000"/>
            <a:headEnd/>
            <a:tailEnd/>
          </a:ln>
        </p:spPr>
      </p:pic>
      <p:sp>
        <p:nvSpPr>
          <p:cNvPr id="3076" name="TextBox 3"/>
          <p:cNvSpPr txBox="1">
            <a:spLocks noChangeArrowheads="1"/>
          </p:cNvSpPr>
          <p:nvPr/>
        </p:nvSpPr>
        <p:spPr bwMode="auto">
          <a:xfrm>
            <a:off x="457200" y="3429000"/>
            <a:ext cx="8305800" cy="3477875"/>
          </a:xfrm>
          <a:prstGeom prst="rect">
            <a:avLst/>
          </a:prstGeom>
          <a:noFill/>
          <a:ln w="9525">
            <a:noFill/>
            <a:miter lim="800000"/>
            <a:headEnd/>
            <a:tailEnd/>
          </a:ln>
        </p:spPr>
        <p:txBody>
          <a:bodyPr wrap="square">
            <a:spAutoFit/>
          </a:bodyPr>
          <a:lstStyle/>
          <a:p>
            <a:pPr algn="ctr"/>
            <a:r>
              <a:rPr lang="en-US" sz="2000" b="1" dirty="0" smtClean="0">
                <a:solidFill>
                  <a:srgbClr val="0070C0"/>
                </a:solidFill>
              </a:rPr>
              <a:t>PGDCP, SEMESTER- II</a:t>
            </a:r>
          </a:p>
          <a:p>
            <a:pPr algn="ctr"/>
            <a:r>
              <a:rPr lang="en-US" sz="2000" b="1" dirty="0" smtClean="0">
                <a:solidFill>
                  <a:srgbClr val="0070C0"/>
                </a:solidFill>
              </a:rPr>
              <a:t> COURSE: Life Span</a:t>
            </a:r>
            <a:endParaRPr lang="en-US" sz="2000" b="1" dirty="0">
              <a:solidFill>
                <a:srgbClr val="0070C0"/>
              </a:solidFill>
            </a:endParaRPr>
          </a:p>
          <a:p>
            <a:pPr algn="ctr"/>
            <a:r>
              <a:rPr lang="en-US" sz="2000" b="1" dirty="0">
                <a:solidFill>
                  <a:srgbClr val="0070C0"/>
                </a:solidFill>
              </a:rPr>
              <a:t> Paper </a:t>
            </a:r>
            <a:r>
              <a:rPr lang="en-US" sz="2000" b="1" dirty="0" smtClean="0">
                <a:solidFill>
                  <a:srgbClr val="0070C0"/>
                </a:solidFill>
              </a:rPr>
              <a:t>VI; </a:t>
            </a:r>
            <a:r>
              <a:rPr lang="en-US" sz="2000" b="1" dirty="0">
                <a:solidFill>
                  <a:srgbClr val="0070C0"/>
                </a:solidFill>
              </a:rPr>
              <a:t>Unit </a:t>
            </a:r>
            <a:r>
              <a:rPr lang="en-US" sz="2000" b="1" dirty="0" smtClean="0">
                <a:solidFill>
                  <a:srgbClr val="0070C0"/>
                </a:solidFill>
              </a:rPr>
              <a:t>V</a:t>
            </a:r>
            <a:endParaRPr lang="en-US" sz="2000" b="1" dirty="0">
              <a:solidFill>
                <a:srgbClr val="0070C0"/>
              </a:solidFill>
            </a:endParaRPr>
          </a:p>
          <a:p>
            <a:pPr algn="ctr"/>
            <a:r>
              <a:rPr lang="en-US" sz="2000" b="1" i="1" u="sng" dirty="0">
                <a:solidFill>
                  <a:srgbClr val="FF0000"/>
                </a:solidFill>
              </a:rPr>
              <a:t>By</a:t>
            </a:r>
          </a:p>
          <a:p>
            <a:pPr algn="ctr"/>
            <a:r>
              <a:rPr lang="en-US" sz="2000" b="1" i="1" u="sng" dirty="0">
                <a:solidFill>
                  <a:srgbClr val="FF0000"/>
                </a:solidFill>
              </a:rPr>
              <a:t>Dr. </a:t>
            </a:r>
            <a:r>
              <a:rPr lang="en-US" sz="2000" b="1" i="1" u="sng" dirty="0" err="1" smtClean="0">
                <a:solidFill>
                  <a:srgbClr val="FF0000"/>
                </a:solidFill>
              </a:rPr>
              <a:t>Priyamvada</a:t>
            </a:r>
            <a:endParaRPr lang="en-US" sz="2000" b="1" i="1" u="sng" dirty="0">
              <a:solidFill>
                <a:srgbClr val="FF0000"/>
              </a:solidFill>
            </a:endParaRPr>
          </a:p>
          <a:p>
            <a:pPr algn="ctr"/>
            <a:r>
              <a:rPr lang="en-US" sz="2000" b="1" dirty="0" smtClean="0">
                <a:solidFill>
                  <a:srgbClr val="0070C0"/>
                </a:solidFill>
              </a:rPr>
              <a:t>Part Time/Guest Faculty</a:t>
            </a:r>
            <a:endParaRPr lang="en-US" sz="2000" b="1" dirty="0">
              <a:solidFill>
                <a:srgbClr val="0070C0"/>
              </a:solidFill>
            </a:endParaRPr>
          </a:p>
          <a:p>
            <a:pPr algn="ctr"/>
            <a:r>
              <a:rPr lang="en-US" sz="2000" b="1" dirty="0">
                <a:solidFill>
                  <a:srgbClr val="0070C0"/>
                </a:solidFill>
              </a:rPr>
              <a:t>Institute of Psychological Research and Service</a:t>
            </a:r>
          </a:p>
          <a:p>
            <a:pPr algn="ctr"/>
            <a:r>
              <a:rPr lang="en-US" sz="2000" b="1" dirty="0">
                <a:solidFill>
                  <a:srgbClr val="0070C0"/>
                </a:solidFill>
              </a:rPr>
              <a:t>Patna </a:t>
            </a:r>
            <a:r>
              <a:rPr lang="en-US" sz="2000" b="1" dirty="0" smtClean="0">
                <a:solidFill>
                  <a:srgbClr val="0070C0"/>
                </a:solidFill>
              </a:rPr>
              <a:t>University</a:t>
            </a:r>
          </a:p>
          <a:p>
            <a:pPr algn="ctr"/>
            <a:r>
              <a:rPr lang="en-US" sz="2000" b="1" dirty="0" smtClean="0">
                <a:solidFill>
                  <a:srgbClr val="0070C0"/>
                </a:solidFill>
                <a:hlinkClick r:id="rId3"/>
              </a:rPr>
              <a:t>Email-priyamvadapreet@gmail.com</a:t>
            </a:r>
            <a:endParaRPr lang="en-US" sz="2000" b="1" dirty="0" smtClean="0">
              <a:solidFill>
                <a:srgbClr val="0070C0"/>
              </a:solidFill>
            </a:endParaRPr>
          </a:p>
          <a:p>
            <a:pPr algn="ctr"/>
            <a:r>
              <a:rPr lang="en-US" sz="2000" b="1" dirty="0" smtClean="0">
                <a:solidFill>
                  <a:srgbClr val="0070C0"/>
                </a:solidFill>
              </a:rPr>
              <a:t>Contact-9693299059</a:t>
            </a:r>
          </a:p>
          <a:p>
            <a:pPr algn="ctr"/>
            <a:endParaRPr lang="en-IN" sz="2000" b="1" dirty="0">
              <a:solidFill>
                <a:srgbClr val="0070C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solidFill>
                  <a:srgbClr val="C00000"/>
                </a:solidFill>
              </a:rPr>
              <a:t>Ecology of child abuse</a:t>
            </a:r>
            <a:endParaRPr lang="en-US" b="1" dirty="0">
              <a:solidFill>
                <a:srgbClr val="C00000"/>
              </a:solidFill>
            </a:endParaRPr>
          </a:p>
        </p:txBody>
      </p:sp>
      <p:sp>
        <p:nvSpPr>
          <p:cNvPr id="3" name="Content Placeholder 2"/>
          <p:cNvSpPr>
            <a:spLocks noGrp="1"/>
          </p:cNvSpPr>
          <p:nvPr>
            <p:ph idx="1"/>
          </p:nvPr>
        </p:nvSpPr>
        <p:spPr>
          <a:xfrm>
            <a:off x="0" y="914400"/>
            <a:ext cx="9144000" cy="5791200"/>
          </a:xfrm>
        </p:spPr>
        <p:txBody>
          <a:bodyPr>
            <a:normAutofit fontScale="70000" lnSpcReduction="20000"/>
          </a:bodyPr>
          <a:lstStyle/>
          <a:p>
            <a:r>
              <a:rPr lang="en-US" b="1" dirty="0" smtClean="0">
                <a:solidFill>
                  <a:srgbClr val="0070C0"/>
                </a:solidFill>
              </a:rPr>
              <a:t>Parents who abuse their children are frequently unemployed, poorly educated, and economically deprived. However, it is obvious that most parents of low socioeconomic status do not maltreat their children. </a:t>
            </a:r>
          </a:p>
          <a:p>
            <a:r>
              <a:rPr lang="en-US" b="1" dirty="0" smtClean="0">
                <a:solidFill>
                  <a:srgbClr val="FF0000"/>
                </a:solidFill>
              </a:rPr>
              <a:t>What environmental factors might be associated with child abuse? </a:t>
            </a:r>
          </a:p>
          <a:p>
            <a:r>
              <a:rPr lang="en-US" b="1" dirty="0" smtClean="0">
                <a:solidFill>
                  <a:srgbClr val="0070C0"/>
                </a:solidFill>
              </a:rPr>
              <a:t>In order to answer this question. James </a:t>
            </a:r>
            <a:r>
              <a:rPr lang="en-US" b="1" dirty="0" err="1" smtClean="0">
                <a:solidFill>
                  <a:srgbClr val="0070C0"/>
                </a:solidFill>
              </a:rPr>
              <a:t>Garbarino</a:t>
            </a:r>
            <a:r>
              <a:rPr lang="en-US" b="1" dirty="0" smtClean="0">
                <a:solidFill>
                  <a:srgbClr val="0070C0"/>
                </a:solidFill>
              </a:rPr>
              <a:t> and Deborah Sherman identified two neighborhoods that were similar in racial and socioeconomic composition but had markedly different rates of child maltreatment. The high-risk neighborhood had a rate of 130 cases in the low risk neighborhood. In this study it can be seen that the neighborhoods had very different characteristics that affected the well-being of families and children. In addition, parents in the high risk neighborhood utilized social relationships and resources in a different way than did those in the low risk neighborhood. </a:t>
            </a:r>
          </a:p>
          <a:p>
            <a:r>
              <a:rPr lang="en-US" b="1" dirty="0" smtClean="0">
                <a:solidFill>
                  <a:srgbClr val="0070C0"/>
                </a:solidFill>
              </a:rPr>
              <a:t>This again suggests that it is the interaction between family characteristics and neighborhood characteristics , rather than either alone, that produces abuse.</a:t>
            </a:r>
            <a:endParaRPr lang="en-US" b="1" dirty="0">
              <a:solidFill>
                <a:srgbClr val="0070C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pPr algn="l"/>
            <a:r>
              <a:rPr lang="en-US" b="1" dirty="0" smtClean="0">
                <a:solidFill>
                  <a:srgbClr val="C00000"/>
                </a:solidFill>
              </a:rPr>
              <a:t>Cont…</a:t>
            </a:r>
            <a:r>
              <a:rPr lang="en-US" b="1" dirty="0" err="1" smtClean="0">
                <a:solidFill>
                  <a:srgbClr val="C00000"/>
                </a:solidFill>
              </a:rPr>
              <a:t>ed</a:t>
            </a:r>
            <a:endParaRPr lang="en-US" b="1" dirty="0">
              <a:solidFill>
                <a:srgbClr val="C00000"/>
              </a:solidFill>
            </a:endParaRPr>
          </a:p>
        </p:txBody>
      </p:sp>
      <p:sp>
        <p:nvSpPr>
          <p:cNvPr id="3" name="Content Placeholder 2"/>
          <p:cNvSpPr>
            <a:spLocks noGrp="1"/>
          </p:cNvSpPr>
          <p:nvPr>
            <p:ph idx="1"/>
          </p:nvPr>
        </p:nvSpPr>
        <p:spPr>
          <a:xfrm>
            <a:off x="457200" y="1143000"/>
            <a:ext cx="8229600" cy="5486400"/>
          </a:xfrm>
        </p:spPr>
        <p:txBody>
          <a:bodyPr>
            <a:normAutofit fontScale="92500"/>
          </a:bodyPr>
          <a:lstStyle/>
          <a:p>
            <a:r>
              <a:rPr lang="en-US" b="1" dirty="0" smtClean="0">
                <a:solidFill>
                  <a:srgbClr val="002060"/>
                </a:solidFill>
              </a:rPr>
              <a:t>It has been suggested that the high incidence of child abuse also may be supported by the general acceptance of physical punishment of children in the American culture. </a:t>
            </a:r>
          </a:p>
          <a:p>
            <a:r>
              <a:rPr lang="en-US" b="1" dirty="0" smtClean="0">
                <a:solidFill>
                  <a:srgbClr val="7030A0"/>
                </a:solidFill>
              </a:rPr>
              <a:t>Groups in which physical punishment of children is not accepted , such as among Chinese, battered children are rarely found.</a:t>
            </a:r>
          </a:p>
          <a:p>
            <a:r>
              <a:rPr lang="en-US" b="1" dirty="0" smtClean="0">
                <a:solidFill>
                  <a:srgbClr val="002060"/>
                </a:solidFill>
              </a:rPr>
              <a:t>Thus, the cultural approval of violence such as spanking in childrearing may combine with the lack of social, economic and emotional resources of caretakers to produce child abuse.</a:t>
            </a:r>
            <a:endParaRPr lang="en-US" b="1" dirty="0">
              <a:solidFill>
                <a:srgbClr val="00206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dirty="0" smtClean="0">
                <a:solidFill>
                  <a:srgbClr val="002060"/>
                </a:solidFill>
              </a:rPr>
              <a:t>Consequences of abuse</a:t>
            </a:r>
            <a:endParaRPr lang="en-US" b="1" dirty="0">
              <a:solidFill>
                <a:srgbClr val="002060"/>
              </a:solidFill>
            </a:endParaRPr>
          </a:p>
        </p:txBody>
      </p:sp>
      <p:sp>
        <p:nvSpPr>
          <p:cNvPr id="3" name="Content Placeholder 2"/>
          <p:cNvSpPr>
            <a:spLocks noGrp="1"/>
          </p:cNvSpPr>
          <p:nvPr>
            <p:ph idx="1"/>
          </p:nvPr>
        </p:nvSpPr>
        <p:spPr>
          <a:xfrm>
            <a:off x="0" y="914400"/>
            <a:ext cx="9144000" cy="5943600"/>
          </a:xfrm>
        </p:spPr>
        <p:txBody>
          <a:bodyPr>
            <a:normAutofit/>
          </a:bodyPr>
          <a:lstStyle/>
          <a:p>
            <a:r>
              <a:rPr lang="en-US" b="1" dirty="0" smtClean="0">
                <a:solidFill>
                  <a:srgbClr val="002060"/>
                </a:solidFill>
              </a:rPr>
              <a:t>It has been proposed that there may be a generational effect of violence in families</a:t>
            </a:r>
            <a:r>
              <a:rPr lang="en-US" b="1" dirty="0" smtClean="0">
                <a:solidFill>
                  <a:srgbClr val="00B050"/>
                </a:solidFill>
              </a:rPr>
              <a:t>. </a:t>
            </a:r>
          </a:p>
          <a:p>
            <a:r>
              <a:rPr lang="en-US" b="1" dirty="0" smtClean="0">
                <a:solidFill>
                  <a:srgbClr val="7030A0"/>
                </a:solidFill>
              </a:rPr>
              <a:t>Parents who abuse their children often themselves have been abused or emotionally deprived as children. </a:t>
            </a:r>
          </a:p>
          <a:p>
            <a:r>
              <a:rPr lang="en-US" b="1" dirty="0" smtClean="0">
                <a:solidFill>
                  <a:srgbClr val="002060"/>
                </a:solidFill>
              </a:rPr>
              <a:t>Even as infants, abused children show more noncompliant, resistant and avoidant behavior toward their mothers. </a:t>
            </a:r>
          </a:p>
          <a:p>
            <a:r>
              <a:rPr lang="en-US" b="1" dirty="0" smtClean="0">
                <a:solidFill>
                  <a:srgbClr val="7030A0"/>
                </a:solidFill>
              </a:rPr>
              <a:t>Moreover, the transmission of aggressive behavior can be seen in the social interactions of abused children outside of their homes.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002060"/>
                </a:solidFill>
              </a:rPr>
              <a:t>Cont…</a:t>
            </a:r>
            <a:r>
              <a:rPr lang="en-US" b="1" dirty="0" err="1" smtClean="0">
                <a:solidFill>
                  <a:srgbClr val="002060"/>
                </a:solidFill>
              </a:rPr>
              <a:t>ed</a:t>
            </a:r>
            <a:endParaRPr lang="en-US" dirty="0"/>
          </a:p>
        </p:txBody>
      </p:sp>
      <p:sp>
        <p:nvSpPr>
          <p:cNvPr id="3" name="Content Placeholder 2"/>
          <p:cNvSpPr>
            <a:spLocks noGrp="1"/>
          </p:cNvSpPr>
          <p:nvPr>
            <p:ph idx="1"/>
          </p:nvPr>
        </p:nvSpPr>
        <p:spPr>
          <a:xfrm>
            <a:off x="457200" y="1143000"/>
            <a:ext cx="8229600" cy="4983163"/>
          </a:xfrm>
        </p:spPr>
        <p:txBody>
          <a:bodyPr>
            <a:normAutofit fontScale="85000" lnSpcReduction="20000"/>
          </a:bodyPr>
          <a:lstStyle/>
          <a:p>
            <a:r>
              <a:rPr lang="en-US" b="1" dirty="0" smtClean="0">
                <a:solidFill>
                  <a:srgbClr val="002060"/>
                </a:solidFill>
              </a:rPr>
              <a:t>Carol George and Mary Main (1979) observed that abused toddlers in a day care center not only were more aggressive with their peers but also were more ambivalent toward their caregivers.</a:t>
            </a:r>
          </a:p>
          <a:p>
            <a:r>
              <a:rPr lang="en-US" b="1" dirty="0" smtClean="0">
                <a:solidFill>
                  <a:srgbClr val="00B0F0"/>
                </a:solidFill>
              </a:rPr>
              <a:t>They threatened to attack or did attack caregivers, behaviors that never occurred in non-abused children. </a:t>
            </a:r>
          </a:p>
          <a:p>
            <a:r>
              <a:rPr lang="en-US" b="1" dirty="0" smtClean="0">
                <a:solidFill>
                  <a:srgbClr val="002060"/>
                </a:solidFill>
              </a:rPr>
              <a:t>In addition, they showed great wariness in response to friendly behavior by the caregivers. They seemed both to have learned not to trust adults and to have acquired their parents aggressive responses. Such attitudes and behaviors would seem likely to lead to difficulties in childrearing when the abused children themselves become parents.</a:t>
            </a:r>
          </a:p>
          <a:p>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endParaRPr lang="en-US" dirty="0" smtClean="0"/>
          </a:p>
          <a:p>
            <a:pPr algn="ctr">
              <a:buNone/>
            </a:pPr>
            <a:endParaRPr lang="en-US" sz="4400" dirty="0"/>
          </a:p>
        </p:txBody>
      </p:sp>
      <p:sp>
        <p:nvSpPr>
          <p:cNvPr id="5" name="Content Placeholder 2"/>
          <p:cNvSpPr txBox="1">
            <a:spLocks/>
          </p:cNvSpPr>
          <p:nvPr/>
        </p:nvSpPr>
        <p:spPr>
          <a:xfrm>
            <a:off x="457200" y="1600201"/>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References: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World report on violence and health; child abuse and neglect by parents and other caregivers.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Hetherington and Parke(1999); Child Psychology.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Benjamin. B.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Lahey</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and Alan. E.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Kazdin</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 Advances in clinical child psychology, plenum press, Vol-10, ISSN 0149-4732,</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Google images and Google search.</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0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000" b="0" i="0" u="none" strike="noStrike" kern="1200" cap="none" spc="0" normalizeH="0" baseline="0" noProof="0" dirty="0" smtClean="0">
              <a:ln>
                <a:noFill/>
              </a:ln>
              <a:solidFill>
                <a:srgbClr val="FF0000"/>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tabLst/>
              <a:defRPr/>
            </a:pPr>
            <a:r>
              <a:rPr lang="en-US" sz="4000" b="1" dirty="0" smtClean="0">
                <a:solidFill>
                  <a:srgbClr val="FF0000"/>
                </a:solidFill>
              </a:rPr>
              <a:t>Thank you</a:t>
            </a:r>
            <a:endParaRPr kumimoji="0" lang="en-US" sz="4000" b="1" i="0" u="none" strike="noStrike" kern="1200" cap="none" spc="0" normalizeH="0" baseline="0" noProof="0" dirty="0" smtClean="0">
              <a:ln>
                <a:noFill/>
              </a:ln>
              <a:solidFill>
                <a:srgbClr val="FF000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532</Words>
  <Application>Microsoft Office PowerPoint</Application>
  <PresentationFormat>On-screen Show (4:3)</PresentationFormat>
  <Paragraphs>39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Ecology of child abuse</vt:lpstr>
      <vt:lpstr>Cont…ed</vt:lpstr>
      <vt:lpstr>Consequences of abuse</vt:lpstr>
      <vt:lpstr>Cont…ed</vt:lpstr>
      <vt:lpstr>Slide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Vishal</dc:creator>
  <cp:lastModifiedBy>Vishal</cp:lastModifiedBy>
  <cp:revision>13</cp:revision>
  <dcterms:created xsi:type="dcterms:W3CDTF">2006-08-16T00:00:00Z</dcterms:created>
  <dcterms:modified xsi:type="dcterms:W3CDTF">2020-04-07T17:55:20Z</dcterms:modified>
</cp:coreProperties>
</file>